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7" d="100"/>
          <a:sy n="77" d="100"/>
        </p:scale>
        <p:origin x="3186" y="1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C382485-2908-43A4-BD44-E0610A21C229}" type="datetimeFigureOut">
              <a:rPr lang="en-ZA" smtClean="0"/>
              <a:t>2023/12/04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CAB4D2FD-07F8-441E-A875-AA53208A99BD}" type="slidenum">
              <a:rPr lang="en-ZA" smtClean="0"/>
              <a:t>‹#›</a:t>
            </a:fld>
            <a:endParaRPr lang="en-ZA"/>
          </a:p>
        </p:txBody>
      </p:sp>
    </p:spTree>
    <p:extLst>
      <p:ext uri="{BB962C8B-B14F-4D97-AF65-F5344CB8AC3E}">
        <p14:creationId xmlns:p14="http://schemas.microsoft.com/office/powerpoint/2010/main" val="775427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382485-2908-43A4-BD44-E0610A21C229}" type="datetimeFigureOut">
              <a:rPr lang="en-ZA" smtClean="0"/>
              <a:t>2023/12/04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CAB4D2FD-07F8-441E-A875-AA53208A99BD}" type="slidenum">
              <a:rPr lang="en-ZA" smtClean="0"/>
              <a:t>‹#›</a:t>
            </a:fld>
            <a:endParaRPr lang="en-ZA"/>
          </a:p>
        </p:txBody>
      </p:sp>
    </p:spTree>
    <p:extLst>
      <p:ext uri="{BB962C8B-B14F-4D97-AF65-F5344CB8AC3E}">
        <p14:creationId xmlns:p14="http://schemas.microsoft.com/office/powerpoint/2010/main" val="2239066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382485-2908-43A4-BD44-E0610A21C229}" type="datetimeFigureOut">
              <a:rPr lang="en-ZA" smtClean="0"/>
              <a:t>2023/12/04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CAB4D2FD-07F8-441E-A875-AA53208A99BD}" type="slidenum">
              <a:rPr lang="en-ZA" smtClean="0"/>
              <a:t>‹#›</a:t>
            </a:fld>
            <a:endParaRPr lang="en-ZA"/>
          </a:p>
        </p:txBody>
      </p:sp>
    </p:spTree>
    <p:extLst>
      <p:ext uri="{BB962C8B-B14F-4D97-AF65-F5344CB8AC3E}">
        <p14:creationId xmlns:p14="http://schemas.microsoft.com/office/powerpoint/2010/main" val="176195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382485-2908-43A4-BD44-E0610A21C229}" type="datetimeFigureOut">
              <a:rPr lang="en-ZA" smtClean="0"/>
              <a:t>2023/12/04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CAB4D2FD-07F8-441E-A875-AA53208A99BD}" type="slidenum">
              <a:rPr lang="en-ZA" smtClean="0"/>
              <a:t>‹#›</a:t>
            </a:fld>
            <a:endParaRPr lang="en-ZA"/>
          </a:p>
        </p:txBody>
      </p:sp>
    </p:spTree>
    <p:extLst>
      <p:ext uri="{BB962C8B-B14F-4D97-AF65-F5344CB8AC3E}">
        <p14:creationId xmlns:p14="http://schemas.microsoft.com/office/powerpoint/2010/main" val="3928957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C382485-2908-43A4-BD44-E0610A21C229}" type="datetimeFigureOut">
              <a:rPr lang="en-ZA" smtClean="0"/>
              <a:t>2023/12/04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CAB4D2FD-07F8-441E-A875-AA53208A99BD}" type="slidenum">
              <a:rPr lang="en-ZA" smtClean="0"/>
              <a:t>‹#›</a:t>
            </a:fld>
            <a:endParaRPr lang="en-ZA"/>
          </a:p>
        </p:txBody>
      </p:sp>
    </p:spTree>
    <p:extLst>
      <p:ext uri="{BB962C8B-B14F-4D97-AF65-F5344CB8AC3E}">
        <p14:creationId xmlns:p14="http://schemas.microsoft.com/office/powerpoint/2010/main" val="3948575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C382485-2908-43A4-BD44-E0610A21C229}" type="datetimeFigureOut">
              <a:rPr lang="en-ZA" smtClean="0"/>
              <a:t>2023/12/04</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CAB4D2FD-07F8-441E-A875-AA53208A99BD}" type="slidenum">
              <a:rPr lang="en-ZA" smtClean="0"/>
              <a:t>‹#›</a:t>
            </a:fld>
            <a:endParaRPr lang="en-ZA"/>
          </a:p>
        </p:txBody>
      </p:sp>
    </p:spTree>
    <p:extLst>
      <p:ext uri="{BB962C8B-B14F-4D97-AF65-F5344CB8AC3E}">
        <p14:creationId xmlns:p14="http://schemas.microsoft.com/office/powerpoint/2010/main" val="2524477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C382485-2908-43A4-BD44-E0610A21C229}" type="datetimeFigureOut">
              <a:rPr lang="en-ZA" smtClean="0"/>
              <a:t>2023/12/04</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CAB4D2FD-07F8-441E-A875-AA53208A99BD}" type="slidenum">
              <a:rPr lang="en-ZA" smtClean="0"/>
              <a:t>‹#›</a:t>
            </a:fld>
            <a:endParaRPr lang="en-ZA"/>
          </a:p>
        </p:txBody>
      </p:sp>
    </p:spTree>
    <p:extLst>
      <p:ext uri="{BB962C8B-B14F-4D97-AF65-F5344CB8AC3E}">
        <p14:creationId xmlns:p14="http://schemas.microsoft.com/office/powerpoint/2010/main" val="3250096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C382485-2908-43A4-BD44-E0610A21C229}" type="datetimeFigureOut">
              <a:rPr lang="en-ZA" smtClean="0"/>
              <a:t>2023/12/04</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CAB4D2FD-07F8-441E-A875-AA53208A99BD}" type="slidenum">
              <a:rPr lang="en-ZA" smtClean="0"/>
              <a:t>‹#›</a:t>
            </a:fld>
            <a:endParaRPr lang="en-ZA"/>
          </a:p>
        </p:txBody>
      </p:sp>
    </p:spTree>
    <p:extLst>
      <p:ext uri="{BB962C8B-B14F-4D97-AF65-F5344CB8AC3E}">
        <p14:creationId xmlns:p14="http://schemas.microsoft.com/office/powerpoint/2010/main" val="2235355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382485-2908-43A4-BD44-E0610A21C229}" type="datetimeFigureOut">
              <a:rPr lang="en-ZA" smtClean="0"/>
              <a:t>2023/12/04</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CAB4D2FD-07F8-441E-A875-AA53208A99BD}" type="slidenum">
              <a:rPr lang="en-ZA" smtClean="0"/>
              <a:t>‹#›</a:t>
            </a:fld>
            <a:endParaRPr lang="en-ZA"/>
          </a:p>
        </p:txBody>
      </p:sp>
    </p:spTree>
    <p:extLst>
      <p:ext uri="{BB962C8B-B14F-4D97-AF65-F5344CB8AC3E}">
        <p14:creationId xmlns:p14="http://schemas.microsoft.com/office/powerpoint/2010/main" val="189960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C382485-2908-43A4-BD44-E0610A21C229}" type="datetimeFigureOut">
              <a:rPr lang="en-ZA" smtClean="0"/>
              <a:t>2023/12/04</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CAB4D2FD-07F8-441E-A875-AA53208A99BD}" type="slidenum">
              <a:rPr lang="en-ZA" smtClean="0"/>
              <a:t>‹#›</a:t>
            </a:fld>
            <a:endParaRPr lang="en-ZA"/>
          </a:p>
        </p:txBody>
      </p:sp>
    </p:spTree>
    <p:extLst>
      <p:ext uri="{BB962C8B-B14F-4D97-AF65-F5344CB8AC3E}">
        <p14:creationId xmlns:p14="http://schemas.microsoft.com/office/powerpoint/2010/main" val="1491599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C382485-2908-43A4-BD44-E0610A21C229}" type="datetimeFigureOut">
              <a:rPr lang="en-ZA" smtClean="0"/>
              <a:t>2023/12/04</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CAB4D2FD-07F8-441E-A875-AA53208A99BD}" type="slidenum">
              <a:rPr lang="en-ZA" smtClean="0"/>
              <a:t>‹#›</a:t>
            </a:fld>
            <a:endParaRPr lang="en-ZA"/>
          </a:p>
        </p:txBody>
      </p:sp>
    </p:spTree>
    <p:extLst>
      <p:ext uri="{BB962C8B-B14F-4D97-AF65-F5344CB8AC3E}">
        <p14:creationId xmlns:p14="http://schemas.microsoft.com/office/powerpoint/2010/main" val="1350542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BC382485-2908-43A4-BD44-E0610A21C229}" type="datetimeFigureOut">
              <a:rPr lang="en-ZA" smtClean="0"/>
              <a:t>2023/12/04</a:t>
            </a:fld>
            <a:endParaRPr lang="en-ZA"/>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CAB4D2FD-07F8-441E-A875-AA53208A99BD}" type="slidenum">
              <a:rPr lang="en-ZA" smtClean="0"/>
              <a:t>‹#›</a:t>
            </a:fld>
            <a:endParaRPr lang="en-ZA"/>
          </a:p>
        </p:txBody>
      </p:sp>
    </p:spTree>
    <p:extLst>
      <p:ext uri="{BB962C8B-B14F-4D97-AF65-F5344CB8AC3E}">
        <p14:creationId xmlns:p14="http://schemas.microsoft.com/office/powerpoint/2010/main" val="200972643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14000">
              <a:schemeClr val="accent3">
                <a:lumMod val="5000"/>
                <a:lumOff val="95000"/>
              </a:schemeClr>
            </a:gs>
            <a:gs pos="81000">
              <a:schemeClr val="accent3">
                <a:lumMod val="45000"/>
                <a:lumOff val="55000"/>
              </a:schemeClr>
            </a:gs>
            <a:gs pos="99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5" name="TextBox 34"/>
          <p:cNvSpPr txBox="1"/>
          <p:nvPr/>
        </p:nvSpPr>
        <p:spPr>
          <a:xfrm>
            <a:off x="190500" y="98287"/>
            <a:ext cx="6505505" cy="9563100"/>
          </a:xfrm>
          <a:prstGeom prst="rect">
            <a:avLst/>
          </a:prstGeom>
          <a:noFill/>
          <a:ln w="28575" cmpd="tri">
            <a:solidFill>
              <a:schemeClr val="tx1"/>
            </a:solidFill>
            <a:bevel/>
          </a:ln>
        </p:spPr>
        <p:txBody>
          <a:bodyPr wrap="square" rtlCol="0">
            <a:spAutoFit/>
          </a:bodyPr>
          <a:lstStyle/>
          <a:p>
            <a:endParaRPr lang="en-ZA" dirty="0"/>
          </a:p>
        </p:txBody>
      </p:sp>
      <p:sp>
        <p:nvSpPr>
          <p:cNvPr id="5" name="TextBox 4"/>
          <p:cNvSpPr txBox="1"/>
          <p:nvPr/>
        </p:nvSpPr>
        <p:spPr>
          <a:xfrm>
            <a:off x="300006" y="322229"/>
            <a:ext cx="5350012" cy="769441"/>
          </a:xfrm>
          <a:prstGeom prst="rect">
            <a:avLst/>
          </a:prstGeom>
          <a:noFill/>
          <a:ln w="3175">
            <a:noFill/>
          </a:ln>
        </p:spPr>
        <p:txBody>
          <a:bodyPr wrap="square" rtlCol="0">
            <a:spAutoFit/>
          </a:bodyPr>
          <a:lstStyle/>
          <a:p>
            <a:r>
              <a:rPr lang="en-ZA" sz="1600" b="1" u="sng" dirty="0"/>
              <a:t>PROJECT DATA SHEET</a:t>
            </a:r>
          </a:p>
          <a:p>
            <a:r>
              <a:rPr lang="en-ZA" sz="1400" b="1" dirty="0"/>
              <a:t>PPC RIVER CROSSING AND CULLINAN MINE STORMWATER MANAGEMENT</a:t>
            </a:r>
          </a:p>
        </p:txBody>
      </p:sp>
      <p:sp>
        <p:nvSpPr>
          <p:cNvPr id="6" name="TextBox 5"/>
          <p:cNvSpPr txBox="1"/>
          <p:nvPr/>
        </p:nvSpPr>
        <p:spPr>
          <a:xfrm>
            <a:off x="272562" y="2182337"/>
            <a:ext cx="6477002" cy="4108817"/>
          </a:xfrm>
          <a:prstGeom prst="rect">
            <a:avLst/>
          </a:prstGeom>
          <a:noFill/>
          <a:ln w="3175">
            <a:noFill/>
          </a:ln>
        </p:spPr>
        <p:txBody>
          <a:bodyPr wrap="square" rtlCol="0">
            <a:spAutoFit/>
          </a:bodyPr>
          <a:lstStyle/>
          <a:p>
            <a:pPr>
              <a:spcAft>
                <a:spcPts val="600"/>
              </a:spcAft>
            </a:pPr>
            <a:r>
              <a:rPr lang="en-ZA" sz="1400" b="1" i="1" u="sng" dirty="0"/>
              <a:t>Project Details:</a:t>
            </a:r>
          </a:p>
          <a:p>
            <a:r>
              <a:rPr lang="en-ZA" sz="1200" b="1" dirty="0"/>
              <a:t>Problem Statement:  </a:t>
            </a:r>
          </a:p>
          <a:p>
            <a:pPr>
              <a:spcAft>
                <a:spcPts val="600"/>
              </a:spcAft>
            </a:pPr>
            <a:r>
              <a:rPr lang="en-ZA" sz="1200" dirty="0"/>
              <a:t>PPC will be mining a new area within their mining rights area but an existing river prevents access to the site, while Cullinan mine has to deal with large volumes of stormwater that flows into the pit, which needs to be avoided. </a:t>
            </a:r>
          </a:p>
          <a:p>
            <a:pPr>
              <a:spcAft>
                <a:spcPts val="600"/>
              </a:spcAft>
            </a:pPr>
            <a:r>
              <a:rPr lang="en-ZA" sz="1200" b="1" dirty="0"/>
              <a:t>Client Brief: </a:t>
            </a:r>
          </a:p>
          <a:p>
            <a:pPr>
              <a:spcAft>
                <a:spcPts val="600"/>
              </a:spcAft>
            </a:pPr>
            <a:r>
              <a:rPr lang="en-ZA" sz="1200" dirty="0"/>
              <a:t>Preliminary, detail design and construction of a river crossing, and stormwater diversion away from the pit. </a:t>
            </a:r>
          </a:p>
          <a:p>
            <a:r>
              <a:rPr lang="en-ZA" sz="1200" b="1" dirty="0"/>
              <a:t>The Solution: </a:t>
            </a:r>
          </a:p>
          <a:p>
            <a:pPr>
              <a:spcAft>
                <a:spcPts val="600"/>
              </a:spcAft>
            </a:pPr>
            <a:r>
              <a:rPr lang="en-ZA" sz="1200" dirty="0"/>
              <a:t>A low-level river crossing which will be allowed to flood.</a:t>
            </a:r>
          </a:p>
          <a:p>
            <a:pPr>
              <a:spcAft>
                <a:spcPts val="600"/>
              </a:spcAft>
            </a:pPr>
            <a:r>
              <a:rPr lang="en-ZA" sz="1200" dirty="0"/>
              <a:t>Stormwater dams and a pump system to divert surface water away from the pit. </a:t>
            </a:r>
          </a:p>
          <a:p>
            <a:pPr>
              <a:spcAft>
                <a:spcPts val="600"/>
              </a:spcAft>
            </a:pPr>
            <a:r>
              <a:rPr lang="en-ZA" sz="1200" b="1" dirty="0"/>
              <a:t>Engineering Disciplines: </a:t>
            </a:r>
            <a:r>
              <a:rPr lang="en-ZA" sz="1200" dirty="0"/>
              <a:t>Civil Engineering </a:t>
            </a:r>
          </a:p>
          <a:p>
            <a:pPr>
              <a:spcAft>
                <a:spcPts val="600"/>
              </a:spcAft>
            </a:pPr>
            <a:r>
              <a:rPr lang="en-ZA" sz="1200" b="1" dirty="0"/>
              <a:t>Responsibilities</a:t>
            </a:r>
            <a:r>
              <a:rPr lang="en-ZA" sz="1200" dirty="0"/>
              <a:t>: Engineering Designs and Technical Support during Construction </a:t>
            </a:r>
          </a:p>
          <a:p>
            <a:pPr>
              <a:spcAft>
                <a:spcPts val="600"/>
              </a:spcAft>
            </a:pPr>
            <a:r>
              <a:rPr lang="en-ZA" sz="1200" b="1" dirty="0"/>
              <a:t>Location: </a:t>
            </a:r>
            <a:r>
              <a:rPr lang="en-ZA" sz="1200" dirty="0"/>
              <a:t>PPC Slurry in Northwest and Cullinan Mine in Gauteng</a:t>
            </a:r>
          </a:p>
          <a:p>
            <a:pPr>
              <a:spcAft>
                <a:spcPts val="600"/>
              </a:spcAft>
            </a:pPr>
            <a:r>
              <a:rPr lang="en-ZA" sz="1200" b="1" dirty="0"/>
              <a:t>Project Value: </a:t>
            </a:r>
            <a:r>
              <a:rPr lang="en-ZA" sz="1200" dirty="0"/>
              <a:t>R18 000 000.00</a:t>
            </a:r>
          </a:p>
          <a:p>
            <a:pPr>
              <a:spcAft>
                <a:spcPts val="600"/>
              </a:spcAft>
            </a:pPr>
            <a:r>
              <a:rPr lang="en-ZA" sz="1200" b="1" dirty="0"/>
              <a:t>Project Duration: </a:t>
            </a:r>
            <a:r>
              <a:rPr lang="en-ZA" sz="1200" dirty="0"/>
              <a:t>Ten Months  </a:t>
            </a:r>
          </a:p>
          <a:p>
            <a:pPr>
              <a:spcAft>
                <a:spcPts val="600"/>
              </a:spcAft>
            </a:pPr>
            <a:r>
              <a:rPr lang="en-ZA" sz="1200" b="1" dirty="0"/>
              <a:t>Completed: </a:t>
            </a:r>
            <a:r>
              <a:rPr lang="en-ZA" sz="1200" dirty="0"/>
              <a:t>Scheduled to be completed in July 2023 </a:t>
            </a:r>
          </a:p>
        </p:txBody>
      </p:sp>
      <p:sp>
        <p:nvSpPr>
          <p:cNvPr id="7" name="TextBox 6"/>
          <p:cNvSpPr txBox="1"/>
          <p:nvPr/>
        </p:nvSpPr>
        <p:spPr>
          <a:xfrm>
            <a:off x="300006" y="1253480"/>
            <a:ext cx="5511998" cy="938719"/>
          </a:xfrm>
          <a:prstGeom prst="rect">
            <a:avLst/>
          </a:prstGeom>
          <a:noFill/>
          <a:ln w="3175">
            <a:noFill/>
          </a:ln>
        </p:spPr>
        <p:txBody>
          <a:bodyPr wrap="square" rtlCol="0">
            <a:spAutoFit/>
          </a:bodyPr>
          <a:lstStyle/>
          <a:p>
            <a:pPr>
              <a:spcAft>
                <a:spcPts val="600"/>
              </a:spcAft>
            </a:pPr>
            <a:r>
              <a:rPr lang="en-ZA" sz="1400" b="1" i="1" u="sng" dirty="0"/>
              <a:t>Client Details:</a:t>
            </a:r>
          </a:p>
          <a:p>
            <a:r>
              <a:rPr lang="en-ZA" sz="1200" b="1" dirty="0"/>
              <a:t>Name: </a:t>
            </a:r>
            <a:r>
              <a:rPr lang="en-ZA" sz="1200" dirty="0" err="1"/>
              <a:t>Isowel</a:t>
            </a:r>
            <a:r>
              <a:rPr lang="en-ZA" sz="1200" dirty="0"/>
              <a:t> Trading and Project </a:t>
            </a:r>
          </a:p>
          <a:p>
            <a:r>
              <a:rPr lang="en-ZA" sz="1200" b="1" dirty="0"/>
              <a:t>Contact Person: </a:t>
            </a:r>
            <a:r>
              <a:rPr lang="en-ZA" sz="1200" dirty="0"/>
              <a:t>Moleseng Tlaila</a:t>
            </a:r>
          </a:p>
          <a:p>
            <a:r>
              <a:rPr lang="en-ZA" sz="1200" b="1" dirty="0"/>
              <a:t>Contact No.: </a:t>
            </a:r>
            <a:r>
              <a:rPr lang="en-ZA" sz="1200" dirty="0"/>
              <a:t>072 145 3735</a:t>
            </a:r>
          </a:p>
        </p:txBody>
      </p:sp>
      <p:sp>
        <p:nvSpPr>
          <p:cNvPr id="24" name="TextBox 23"/>
          <p:cNvSpPr txBox="1"/>
          <p:nvPr/>
        </p:nvSpPr>
        <p:spPr>
          <a:xfrm>
            <a:off x="300006" y="7385023"/>
            <a:ext cx="6367494" cy="2323713"/>
          </a:xfrm>
          <a:prstGeom prst="rect">
            <a:avLst/>
          </a:prstGeom>
          <a:noFill/>
          <a:ln w="3175">
            <a:noFill/>
          </a:ln>
        </p:spPr>
        <p:txBody>
          <a:bodyPr wrap="square" rtlCol="0">
            <a:spAutoFit/>
          </a:bodyPr>
          <a:lstStyle/>
          <a:p>
            <a:pPr algn="ctr">
              <a:spcAft>
                <a:spcPts val="600"/>
              </a:spcAft>
            </a:pPr>
            <a:endParaRPr lang="en-ZA" sz="1400" b="1" i="1" u="sng" dirty="0"/>
          </a:p>
          <a:p>
            <a:pPr algn="ctr">
              <a:spcAft>
                <a:spcPts val="600"/>
              </a:spcAft>
            </a:pPr>
            <a:endParaRPr lang="en-ZA" sz="1400" b="1" i="1" u="sng" dirty="0"/>
          </a:p>
          <a:p>
            <a:pPr algn="ctr">
              <a:spcAft>
                <a:spcPts val="600"/>
              </a:spcAft>
            </a:pPr>
            <a:endParaRPr lang="en-ZA" sz="1400" b="1" i="1" u="sng" dirty="0"/>
          </a:p>
          <a:p>
            <a:pPr algn="ctr">
              <a:spcAft>
                <a:spcPts val="600"/>
              </a:spcAft>
            </a:pPr>
            <a:endParaRPr lang="en-ZA" sz="1400" b="1" i="1" u="sng" dirty="0"/>
          </a:p>
          <a:p>
            <a:pPr algn="ctr">
              <a:spcAft>
                <a:spcPts val="600"/>
              </a:spcAft>
            </a:pPr>
            <a:endParaRPr lang="en-ZA" sz="1400" b="1" i="1" u="sng" dirty="0"/>
          </a:p>
          <a:p>
            <a:pPr algn="ctr">
              <a:spcAft>
                <a:spcPts val="600"/>
              </a:spcAft>
            </a:pPr>
            <a:endParaRPr lang="en-ZA" sz="1400" b="1" i="1" u="sng" dirty="0"/>
          </a:p>
          <a:p>
            <a:pPr algn="ctr">
              <a:spcAft>
                <a:spcPts val="600"/>
              </a:spcAft>
            </a:pPr>
            <a:endParaRPr lang="en-ZA" sz="1400" b="1" i="1" u="sng" dirty="0"/>
          </a:p>
          <a:p>
            <a:pPr algn="ctr">
              <a:spcAft>
                <a:spcPts val="600"/>
              </a:spcAft>
            </a:pPr>
            <a:r>
              <a:rPr lang="en-ZA" sz="1200" b="1" dirty="0"/>
              <a:t>PPC RIVER DIVERSION LAYOUT PLAN AND LONGSECTION</a:t>
            </a:r>
          </a:p>
        </p:txBody>
      </p:sp>
      <p:pic>
        <p:nvPicPr>
          <p:cNvPr id="3" name="Picture 2" descr="Logo, company name&#10;&#10;Description automatically generated">
            <a:extLst>
              <a:ext uri="{FF2B5EF4-FFF2-40B4-BE49-F238E27FC236}">
                <a16:creationId xmlns:a16="http://schemas.microsoft.com/office/drawing/2014/main" id="{FD7B93A0-80BB-EDB0-5157-603E64B1F4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5139309" y="784197"/>
            <a:ext cx="2094403" cy="910999"/>
          </a:xfrm>
          <a:prstGeom prst="rect">
            <a:avLst/>
          </a:prstGeom>
        </p:spPr>
      </p:pic>
      <p:pic>
        <p:nvPicPr>
          <p:cNvPr id="11" name="Picture 10">
            <a:extLst>
              <a:ext uri="{FF2B5EF4-FFF2-40B4-BE49-F238E27FC236}">
                <a16:creationId xmlns:a16="http://schemas.microsoft.com/office/drawing/2014/main" id="{F78F095D-C345-B9C2-0B31-6EC6C5D4439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16200000">
            <a:off x="2115100" y="5783980"/>
            <a:ext cx="3189730" cy="4204078"/>
          </a:xfrm>
          <a:prstGeom prst="rect">
            <a:avLst/>
          </a:prstGeom>
        </p:spPr>
      </p:pic>
    </p:spTree>
    <p:extLst>
      <p:ext uri="{BB962C8B-B14F-4D97-AF65-F5344CB8AC3E}">
        <p14:creationId xmlns:p14="http://schemas.microsoft.com/office/powerpoint/2010/main" val="1684237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14000">
              <a:schemeClr val="accent3">
                <a:lumMod val="5000"/>
                <a:lumOff val="95000"/>
              </a:schemeClr>
            </a:gs>
            <a:gs pos="81000">
              <a:schemeClr val="accent3">
                <a:lumMod val="45000"/>
                <a:lumOff val="55000"/>
              </a:schemeClr>
            </a:gs>
            <a:gs pos="99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5" name="TextBox 34"/>
          <p:cNvSpPr txBox="1"/>
          <p:nvPr/>
        </p:nvSpPr>
        <p:spPr>
          <a:xfrm>
            <a:off x="190500" y="98287"/>
            <a:ext cx="6505505" cy="9563100"/>
          </a:xfrm>
          <a:prstGeom prst="rect">
            <a:avLst/>
          </a:prstGeom>
          <a:noFill/>
          <a:ln w="28575" cmpd="tri">
            <a:solidFill>
              <a:schemeClr val="tx1"/>
            </a:solidFill>
            <a:bevel/>
          </a:ln>
        </p:spPr>
        <p:txBody>
          <a:bodyPr wrap="square" rtlCol="0">
            <a:spAutoFit/>
          </a:bodyPr>
          <a:lstStyle/>
          <a:p>
            <a:endParaRPr lang="en-ZA" dirty="0"/>
          </a:p>
        </p:txBody>
      </p:sp>
      <p:sp>
        <p:nvSpPr>
          <p:cNvPr id="5" name="TextBox 4"/>
          <p:cNvSpPr txBox="1"/>
          <p:nvPr/>
        </p:nvSpPr>
        <p:spPr>
          <a:xfrm>
            <a:off x="300006" y="322229"/>
            <a:ext cx="5350012" cy="769441"/>
          </a:xfrm>
          <a:prstGeom prst="rect">
            <a:avLst/>
          </a:prstGeom>
          <a:noFill/>
          <a:ln w="3175">
            <a:noFill/>
          </a:ln>
        </p:spPr>
        <p:txBody>
          <a:bodyPr wrap="square" rtlCol="0">
            <a:spAutoFit/>
          </a:bodyPr>
          <a:lstStyle/>
          <a:p>
            <a:r>
              <a:rPr lang="en-ZA" sz="1600" b="1" u="sng" dirty="0"/>
              <a:t>PROJECT DATA SHEET</a:t>
            </a:r>
          </a:p>
          <a:p>
            <a:r>
              <a:rPr lang="en-ZA" sz="1400" b="1" dirty="0"/>
              <a:t>PPC RIVER CROSSING AND CULLINAN MINE STORMWATER MANAGEMENT</a:t>
            </a:r>
          </a:p>
        </p:txBody>
      </p:sp>
      <p:sp>
        <p:nvSpPr>
          <p:cNvPr id="24" name="TextBox 23"/>
          <p:cNvSpPr txBox="1"/>
          <p:nvPr/>
        </p:nvSpPr>
        <p:spPr>
          <a:xfrm>
            <a:off x="902952" y="5049739"/>
            <a:ext cx="4115606" cy="276999"/>
          </a:xfrm>
          <a:prstGeom prst="rect">
            <a:avLst/>
          </a:prstGeom>
          <a:noFill/>
          <a:ln w="3175">
            <a:noFill/>
          </a:ln>
        </p:spPr>
        <p:txBody>
          <a:bodyPr wrap="square" rtlCol="0">
            <a:spAutoFit/>
          </a:bodyPr>
          <a:lstStyle/>
          <a:p>
            <a:pPr algn="ctr">
              <a:spcAft>
                <a:spcPts val="600"/>
              </a:spcAft>
            </a:pPr>
            <a:r>
              <a:rPr lang="en-ZA" sz="1200" b="1" dirty="0"/>
              <a:t>CULLINAN MINE STORMWATER MANAGEMENT LAYOUT PLAN</a:t>
            </a:r>
          </a:p>
        </p:txBody>
      </p:sp>
      <p:pic>
        <p:nvPicPr>
          <p:cNvPr id="3" name="Picture 2" descr="Logo, company name&#10;&#10;Description automatically generated">
            <a:extLst>
              <a:ext uri="{FF2B5EF4-FFF2-40B4-BE49-F238E27FC236}">
                <a16:creationId xmlns:a16="http://schemas.microsoft.com/office/drawing/2014/main" id="{FD7B93A0-80BB-EDB0-5157-603E64B1F4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5139309" y="784197"/>
            <a:ext cx="2094403" cy="910999"/>
          </a:xfrm>
          <a:prstGeom prst="rect">
            <a:avLst/>
          </a:prstGeom>
        </p:spPr>
      </p:pic>
      <p:pic>
        <p:nvPicPr>
          <p:cNvPr id="4" name="Picture 3">
            <a:extLst>
              <a:ext uri="{FF2B5EF4-FFF2-40B4-BE49-F238E27FC236}">
                <a16:creationId xmlns:a16="http://schemas.microsoft.com/office/drawing/2014/main" id="{3D15FCF2-0E58-C6B2-ED88-598BF5BB107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16200000">
            <a:off x="1096783" y="469506"/>
            <a:ext cx="3951876" cy="5208589"/>
          </a:xfrm>
          <a:prstGeom prst="rect">
            <a:avLst/>
          </a:prstGeom>
        </p:spPr>
      </p:pic>
    </p:spTree>
    <p:extLst>
      <p:ext uri="{BB962C8B-B14F-4D97-AF65-F5344CB8AC3E}">
        <p14:creationId xmlns:p14="http://schemas.microsoft.com/office/powerpoint/2010/main" val="370295406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270</TotalTime>
  <Words>202</Words>
  <Application>Microsoft Office PowerPoint</Application>
  <PresentationFormat>A4 Paper (210x297 mm)</PresentationFormat>
  <Paragraphs>31</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Telalo Lekalake</dc:creator>
  <cp:lastModifiedBy>Telalo Lekalake</cp:lastModifiedBy>
  <cp:revision>25</cp:revision>
  <cp:lastPrinted>2020-04-07T13:00:00Z</cp:lastPrinted>
  <dcterms:created xsi:type="dcterms:W3CDTF">2020-04-07T11:38:31Z</dcterms:created>
  <dcterms:modified xsi:type="dcterms:W3CDTF">2023-12-04T07:45:32Z</dcterms:modified>
</cp:coreProperties>
</file>