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261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382485-2908-43A4-BD44-E0610A21C229}" type="datetimeFigureOut">
              <a:rPr lang="en-ZA" smtClean="0"/>
              <a:t>2022/05/04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775427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382485-2908-43A4-BD44-E0610A21C229}" type="datetimeFigureOut">
              <a:rPr lang="en-ZA" smtClean="0"/>
              <a:t>2022/05/04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223906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382485-2908-43A4-BD44-E0610A21C229}" type="datetimeFigureOut">
              <a:rPr lang="en-ZA" smtClean="0"/>
              <a:t>2022/05/04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17619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382485-2908-43A4-BD44-E0610A21C229}" type="datetimeFigureOut">
              <a:rPr lang="en-ZA" smtClean="0"/>
              <a:t>2022/05/04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392895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382485-2908-43A4-BD44-E0610A21C229}" type="datetimeFigureOut">
              <a:rPr lang="en-ZA" smtClean="0"/>
              <a:t>2022/05/04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394857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382485-2908-43A4-BD44-E0610A21C229}" type="datetimeFigureOut">
              <a:rPr lang="en-ZA" smtClean="0"/>
              <a:t>2022/05/04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2524477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382485-2908-43A4-BD44-E0610A21C229}" type="datetimeFigureOut">
              <a:rPr lang="en-ZA" smtClean="0"/>
              <a:t>2022/05/04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3250096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382485-2908-43A4-BD44-E0610A21C229}" type="datetimeFigureOut">
              <a:rPr lang="en-ZA" smtClean="0"/>
              <a:t>2022/05/04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223535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82485-2908-43A4-BD44-E0610A21C229}" type="datetimeFigureOut">
              <a:rPr lang="en-ZA" smtClean="0"/>
              <a:t>2022/05/04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189960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C382485-2908-43A4-BD44-E0610A21C229}" type="datetimeFigureOut">
              <a:rPr lang="en-ZA" smtClean="0"/>
              <a:t>2022/05/04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149159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C382485-2908-43A4-BD44-E0610A21C229}" type="datetimeFigureOut">
              <a:rPr lang="en-ZA" smtClean="0"/>
              <a:t>2022/05/04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AB4D2FD-07F8-441E-A875-AA53208A99BD}" type="slidenum">
              <a:rPr lang="en-ZA" smtClean="0"/>
              <a:t>‹#›</a:t>
            </a:fld>
            <a:endParaRPr lang="en-ZA"/>
          </a:p>
        </p:txBody>
      </p:sp>
    </p:spTree>
    <p:extLst>
      <p:ext uri="{BB962C8B-B14F-4D97-AF65-F5344CB8AC3E}">
        <p14:creationId xmlns:p14="http://schemas.microsoft.com/office/powerpoint/2010/main" val="1350542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C382485-2908-43A4-BD44-E0610A21C229}" type="datetimeFigureOut">
              <a:rPr lang="en-ZA" smtClean="0"/>
              <a:t>2022/05/04</a:t>
            </a:fld>
            <a:endParaRPr lang="en-ZA"/>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AB4D2FD-07F8-441E-A875-AA53208A99BD}" type="slidenum">
              <a:rPr lang="en-ZA" smtClean="0"/>
              <a:t>‹#›</a:t>
            </a:fld>
            <a:endParaRPr lang="en-ZA"/>
          </a:p>
        </p:txBody>
      </p:sp>
    </p:spTree>
    <p:extLst>
      <p:ext uri="{BB962C8B-B14F-4D97-AF65-F5344CB8AC3E}">
        <p14:creationId xmlns:p14="http://schemas.microsoft.com/office/powerpoint/2010/main" val="20097264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4000">
              <a:schemeClr val="accent3">
                <a:lumMod val="5000"/>
                <a:lumOff val="95000"/>
              </a:schemeClr>
            </a:gs>
            <a:gs pos="81000">
              <a:schemeClr val="accent3">
                <a:lumMod val="45000"/>
                <a:lumOff val="55000"/>
              </a:schemeClr>
            </a:gs>
            <a:gs pos="99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5" name="TextBox 34"/>
          <p:cNvSpPr txBox="1"/>
          <p:nvPr/>
        </p:nvSpPr>
        <p:spPr>
          <a:xfrm>
            <a:off x="190500" y="98287"/>
            <a:ext cx="6505505" cy="9563100"/>
          </a:xfrm>
          <a:prstGeom prst="rect">
            <a:avLst/>
          </a:prstGeom>
          <a:noFill/>
          <a:ln w="28575" cmpd="tri">
            <a:solidFill>
              <a:schemeClr val="tx1"/>
            </a:solidFill>
            <a:bevel/>
          </a:ln>
        </p:spPr>
        <p:txBody>
          <a:bodyPr wrap="square" rtlCol="0">
            <a:spAutoFit/>
          </a:bodyPr>
          <a:lstStyle/>
          <a:p>
            <a:endParaRPr lang="en-ZA" dirty="0"/>
          </a:p>
        </p:txBody>
      </p:sp>
      <p:sp>
        <p:nvSpPr>
          <p:cNvPr id="5" name="TextBox 4"/>
          <p:cNvSpPr txBox="1"/>
          <p:nvPr/>
        </p:nvSpPr>
        <p:spPr>
          <a:xfrm>
            <a:off x="300006" y="322229"/>
            <a:ext cx="5350012" cy="769441"/>
          </a:xfrm>
          <a:prstGeom prst="rect">
            <a:avLst/>
          </a:prstGeom>
          <a:noFill/>
          <a:ln w="3175">
            <a:noFill/>
          </a:ln>
        </p:spPr>
        <p:txBody>
          <a:bodyPr wrap="square" rtlCol="0">
            <a:spAutoFit/>
          </a:bodyPr>
          <a:lstStyle/>
          <a:p>
            <a:r>
              <a:rPr lang="en-ZA" sz="1600" b="1" u="sng" dirty="0"/>
              <a:t>PROJECT DATA SHEET</a:t>
            </a:r>
          </a:p>
          <a:p>
            <a:r>
              <a:rPr lang="en-ZA" sz="1400" b="1" dirty="0"/>
              <a:t>ZANDSPRUIT EXT.84 BULK WATER &amp; RETICULATION, AND BULK SEWER &amp; NETWORK</a:t>
            </a:r>
          </a:p>
        </p:txBody>
      </p:sp>
      <p:sp>
        <p:nvSpPr>
          <p:cNvPr id="6" name="TextBox 5"/>
          <p:cNvSpPr txBox="1"/>
          <p:nvPr/>
        </p:nvSpPr>
        <p:spPr>
          <a:xfrm>
            <a:off x="272562" y="2182337"/>
            <a:ext cx="6477002" cy="3954929"/>
          </a:xfrm>
          <a:prstGeom prst="rect">
            <a:avLst/>
          </a:prstGeom>
          <a:noFill/>
          <a:ln w="3175">
            <a:noFill/>
          </a:ln>
        </p:spPr>
        <p:txBody>
          <a:bodyPr wrap="square" rtlCol="0">
            <a:spAutoFit/>
          </a:bodyPr>
          <a:lstStyle/>
          <a:p>
            <a:pPr>
              <a:spcAft>
                <a:spcPts val="600"/>
              </a:spcAft>
            </a:pPr>
            <a:r>
              <a:rPr lang="en-ZA" sz="1400" b="1" i="1" u="sng" dirty="0"/>
              <a:t>Project Details:</a:t>
            </a:r>
          </a:p>
          <a:p>
            <a:r>
              <a:rPr lang="en-ZA" sz="1200" b="1" dirty="0"/>
              <a:t>The Problem: </a:t>
            </a:r>
          </a:p>
          <a:p>
            <a:pPr>
              <a:spcAft>
                <a:spcPts val="600"/>
              </a:spcAft>
            </a:pPr>
            <a:r>
              <a:rPr lang="en-ZA" sz="1200" dirty="0"/>
              <a:t>A new residential development in </a:t>
            </a:r>
            <a:r>
              <a:rPr lang="en-ZA" sz="1200" dirty="0" err="1"/>
              <a:t>Zandspruit</a:t>
            </a:r>
            <a:r>
              <a:rPr lang="en-ZA" sz="1200" dirty="0"/>
              <a:t> Extension 84, which comprises 703 individual stands and 2 065 high density residential units, required water and sanitation infrastructure. </a:t>
            </a:r>
          </a:p>
          <a:p>
            <a:r>
              <a:rPr lang="en-ZA" sz="1200" b="1" dirty="0"/>
              <a:t>Client Brief: </a:t>
            </a:r>
          </a:p>
          <a:p>
            <a:pPr>
              <a:spcAft>
                <a:spcPts val="600"/>
              </a:spcAft>
            </a:pPr>
            <a:r>
              <a:rPr lang="en-ZA" sz="1200" dirty="0"/>
              <a:t>Preliminary and detail design of Bulk Water &amp; Reticulation, and Bulk Sewer and its Network for the full development. </a:t>
            </a:r>
          </a:p>
          <a:p>
            <a:r>
              <a:rPr lang="en-ZA" sz="1200" b="1" dirty="0"/>
              <a:t>The Solution: </a:t>
            </a:r>
          </a:p>
          <a:p>
            <a:pPr>
              <a:spcAft>
                <a:spcPts val="600"/>
              </a:spcAft>
            </a:pPr>
            <a:r>
              <a:rPr lang="en-ZA" sz="1200" dirty="0"/>
              <a:t>Optimised sizing and placement of all the required infrastructure, which is also accessible for both maintenance and operations. Software analysis was undertaken for the optimal design while complying with the minimum standards of the local authority. </a:t>
            </a:r>
          </a:p>
          <a:p>
            <a:pPr>
              <a:spcAft>
                <a:spcPts val="600"/>
              </a:spcAft>
            </a:pPr>
            <a:r>
              <a:rPr lang="en-ZA" sz="1200" b="1" dirty="0"/>
              <a:t>Engineering Disciplines: </a:t>
            </a:r>
            <a:r>
              <a:rPr lang="en-ZA" sz="1200" dirty="0"/>
              <a:t>Civil Engineering </a:t>
            </a:r>
          </a:p>
          <a:p>
            <a:pPr>
              <a:spcAft>
                <a:spcPts val="600"/>
              </a:spcAft>
            </a:pPr>
            <a:r>
              <a:rPr lang="en-ZA" sz="1200" b="1" dirty="0"/>
              <a:t>Responsibilities</a:t>
            </a:r>
            <a:r>
              <a:rPr lang="en-ZA" sz="1200" dirty="0"/>
              <a:t>: Engineering Designs </a:t>
            </a:r>
          </a:p>
          <a:p>
            <a:pPr>
              <a:spcAft>
                <a:spcPts val="600"/>
              </a:spcAft>
            </a:pPr>
            <a:r>
              <a:rPr lang="en-ZA" sz="1200" b="1" dirty="0"/>
              <a:t>Location: </a:t>
            </a:r>
            <a:r>
              <a:rPr lang="en-ZA" sz="1200" dirty="0"/>
              <a:t>Zandspruit Ext.84, Gauteng</a:t>
            </a:r>
          </a:p>
          <a:p>
            <a:pPr>
              <a:spcAft>
                <a:spcPts val="600"/>
              </a:spcAft>
            </a:pPr>
            <a:r>
              <a:rPr lang="en-ZA" sz="1200" b="1" dirty="0"/>
              <a:t>Project Value: </a:t>
            </a:r>
            <a:r>
              <a:rPr lang="en-ZA" sz="1200" dirty="0"/>
              <a:t>R47 486 262.74</a:t>
            </a:r>
          </a:p>
          <a:p>
            <a:pPr>
              <a:spcAft>
                <a:spcPts val="600"/>
              </a:spcAft>
            </a:pPr>
            <a:r>
              <a:rPr lang="en-ZA" sz="1200" b="1" dirty="0"/>
              <a:t>Project Duration: </a:t>
            </a:r>
            <a:r>
              <a:rPr lang="en-ZA" sz="1200" dirty="0"/>
              <a:t>Two Months (Design Only) </a:t>
            </a:r>
          </a:p>
          <a:p>
            <a:pPr>
              <a:spcAft>
                <a:spcPts val="600"/>
              </a:spcAft>
            </a:pPr>
            <a:r>
              <a:rPr lang="en-ZA" sz="1200" b="1" dirty="0"/>
              <a:t>Completed: </a:t>
            </a:r>
            <a:r>
              <a:rPr lang="en-ZA" sz="1200" dirty="0"/>
              <a:t>January 2020 (Design Only) </a:t>
            </a:r>
          </a:p>
        </p:txBody>
      </p:sp>
      <p:sp>
        <p:nvSpPr>
          <p:cNvPr id="7" name="TextBox 6"/>
          <p:cNvSpPr txBox="1"/>
          <p:nvPr/>
        </p:nvSpPr>
        <p:spPr>
          <a:xfrm>
            <a:off x="300006" y="1253480"/>
            <a:ext cx="5511998" cy="938719"/>
          </a:xfrm>
          <a:prstGeom prst="rect">
            <a:avLst/>
          </a:prstGeom>
          <a:noFill/>
          <a:ln w="3175">
            <a:noFill/>
          </a:ln>
        </p:spPr>
        <p:txBody>
          <a:bodyPr wrap="square" rtlCol="0">
            <a:spAutoFit/>
          </a:bodyPr>
          <a:lstStyle/>
          <a:p>
            <a:pPr>
              <a:spcAft>
                <a:spcPts val="600"/>
              </a:spcAft>
            </a:pPr>
            <a:r>
              <a:rPr lang="en-ZA" sz="1400" b="1" i="1" u="sng" dirty="0"/>
              <a:t>Client Details:</a:t>
            </a:r>
          </a:p>
          <a:p>
            <a:r>
              <a:rPr lang="en-ZA" sz="1200" b="1" dirty="0"/>
              <a:t>Name: </a:t>
            </a:r>
            <a:r>
              <a:rPr lang="en-ZA" sz="1200" dirty="0" err="1"/>
              <a:t>Kgalawu</a:t>
            </a:r>
            <a:r>
              <a:rPr lang="en-ZA" sz="1200" dirty="0"/>
              <a:t> Consulting Engineers </a:t>
            </a:r>
          </a:p>
          <a:p>
            <a:r>
              <a:rPr lang="en-ZA" sz="1200" b="1" dirty="0"/>
              <a:t>Contact Person: </a:t>
            </a:r>
            <a:r>
              <a:rPr lang="en-ZA" sz="1200" dirty="0"/>
              <a:t>William </a:t>
            </a:r>
            <a:r>
              <a:rPr lang="en-ZA" sz="1200" dirty="0" err="1"/>
              <a:t>Sibanyoni</a:t>
            </a:r>
            <a:endParaRPr lang="en-ZA" sz="1200" dirty="0"/>
          </a:p>
          <a:p>
            <a:r>
              <a:rPr lang="en-ZA" sz="1200" b="1" dirty="0"/>
              <a:t>Contact No.: </a:t>
            </a:r>
            <a:r>
              <a:rPr lang="en-ZA" sz="1200" dirty="0"/>
              <a:t>011 972 0923</a:t>
            </a:r>
          </a:p>
        </p:txBody>
      </p:sp>
      <p:sp>
        <p:nvSpPr>
          <p:cNvPr id="24" name="TextBox 23"/>
          <p:cNvSpPr txBox="1"/>
          <p:nvPr/>
        </p:nvSpPr>
        <p:spPr>
          <a:xfrm>
            <a:off x="300006" y="6444450"/>
            <a:ext cx="6367494" cy="2616101"/>
          </a:xfrm>
          <a:prstGeom prst="rect">
            <a:avLst/>
          </a:prstGeom>
          <a:noFill/>
          <a:ln w="3175">
            <a:noFill/>
          </a:ln>
        </p:spPr>
        <p:txBody>
          <a:bodyPr wrap="square" rtlCol="0">
            <a:spAutoFit/>
          </a:bodyPr>
          <a:lstStyle/>
          <a:p>
            <a:pPr>
              <a:spcAft>
                <a:spcPts val="600"/>
              </a:spcAft>
            </a:pPr>
            <a:endParaRPr lang="en-ZA" sz="1400" b="1" i="1" u="sng" dirty="0"/>
          </a:p>
          <a:p>
            <a:pPr>
              <a:spcAft>
                <a:spcPts val="600"/>
              </a:spcAft>
            </a:pPr>
            <a:endParaRPr lang="en-ZA" sz="1400" b="1" i="1" u="sng" dirty="0"/>
          </a:p>
          <a:p>
            <a:pPr>
              <a:spcAft>
                <a:spcPts val="600"/>
              </a:spcAft>
            </a:pPr>
            <a:endParaRPr lang="en-ZA" sz="1400" b="1" i="1" u="sng" dirty="0"/>
          </a:p>
          <a:p>
            <a:pPr>
              <a:spcAft>
                <a:spcPts val="600"/>
              </a:spcAft>
            </a:pPr>
            <a:endParaRPr lang="en-ZA" sz="1400" b="1" i="1" u="sng" dirty="0"/>
          </a:p>
          <a:p>
            <a:pPr>
              <a:spcAft>
                <a:spcPts val="600"/>
              </a:spcAft>
            </a:pPr>
            <a:endParaRPr lang="en-ZA" sz="1400" b="1" i="1" u="sng" dirty="0"/>
          </a:p>
          <a:p>
            <a:pPr>
              <a:spcAft>
                <a:spcPts val="600"/>
              </a:spcAft>
            </a:pPr>
            <a:endParaRPr lang="en-ZA" sz="1400" b="1" i="1" u="sng" dirty="0"/>
          </a:p>
          <a:p>
            <a:pPr>
              <a:spcAft>
                <a:spcPts val="600"/>
              </a:spcAft>
            </a:pPr>
            <a:endParaRPr lang="en-ZA" sz="1400" b="1" i="1" u="sng" dirty="0"/>
          </a:p>
          <a:p>
            <a:pPr>
              <a:spcAft>
                <a:spcPts val="600"/>
              </a:spcAft>
            </a:pPr>
            <a:endParaRPr lang="en-ZA" sz="1400" b="1" i="1" u="sng" dirty="0"/>
          </a:p>
          <a:p>
            <a:pPr>
              <a:spcAft>
                <a:spcPts val="600"/>
              </a:spcAft>
            </a:pPr>
            <a:r>
              <a:rPr lang="en-ZA" sz="1200" b="1" dirty="0"/>
              <a:t>  Locality Plan                                                                    Water and Sanitation Design Layout</a:t>
            </a:r>
          </a:p>
        </p:txBody>
      </p:sp>
      <p:pic>
        <p:nvPicPr>
          <p:cNvPr id="3" name="Picture 2" descr="Logo, company name&#10;&#10;Description automatically generated">
            <a:extLst>
              <a:ext uri="{FF2B5EF4-FFF2-40B4-BE49-F238E27FC236}">
                <a16:creationId xmlns:a16="http://schemas.microsoft.com/office/drawing/2014/main" id="{FD7B93A0-80BB-EDB0-5157-603E64B1F4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139309" y="784197"/>
            <a:ext cx="2094403" cy="910999"/>
          </a:xfrm>
          <a:prstGeom prst="rect">
            <a:avLst/>
          </a:prstGeom>
        </p:spPr>
      </p:pic>
      <p:pic>
        <p:nvPicPr>
          <p:cNvPr id="9" name="Picture 8">
            <a:extLst>
              <a:ext uri="{FF2B5EF4-FFF2-40B4-BE49-F238E27FC236}">
                <a16:creationId xmlns:a16="http://schemas.microsoft.com/office/drawing/2014/main" id="{9D84396B-AB8E-0AF9-581B-FE08CE9A0E99}"/>
              </a:ext>
            </a:extLst>
          </p:cNvPr>
          <p:cNvPicPr>
            <a:picLocks noChangeAspect="1"/>
          </p:cNvPicPr>
          <p:nvPr/>
        </p:nvPicPr>
        <p:blipFill rotWithShape="1">
          <a:blip r:embed="rId3"/>
          <a:srcRect b="14288"/>
          <a:stretch/>
        </p:blipFill>
        <p:spPr>
          <a:xfrm>
            <a:off x="466724" y="6634772"/>
            <a:ext cx="2990913" cy="2107349"/>
          </a:xfrm>
          <a:prstGeom prst="rect">
            <a:avLst/>
          </a:prstGeom>
        </p:spPr>
      </p:pic>
      <p:pic>
        <p:nvPicPr>
          <p:cNvPr id="10" name="Picture 9">
            <a:extLst>
              <a:ext uri="{FF2B5EF4-FFF2-40B4-BE49-F238E27FC236}">
                <a16:creationId xmlns:a16="http://schemas.microsoft.com/office/drawing/2014/main" id="{B99FCA4C-68B1-DE95-8A77-0EE64E672E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0747" y="6647507"/>
            <a:ext cx="2960484" cy="2094614"/>
          </a:xfrm>
          <a:prstGeom prst="rect">
            <a:avLst/>
          </a:prstGeom>
        </p:spPr>
      </p:pic>
    </p:spTree>
    <p:extLst>
      <p:ext uri="{BB962C8B-B14F-4D97-AF65-F5344CB8AC3E}">
        <p14:creationId xmlns:p14="http://schemas.microsoft.com/office/powerpoint/2010/main" val="16842376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TotalTime>
  <Words>184</Words>
  <Application>Microsoft Office PowerPoint</Application>
  <PresentationFormat>A4 Paper (210x297 mm)</PresentationFormat>
  <Paragraphs>28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Telalo Lekalake</dc:creator>
  <cp:lastModifiedBy>Telalo Lekalake</cp:lastModifiedBy>
  <cp:revision>20</cp:revision>
  <cp:lastPrinted>2020-04-07T13:00:00Z</cp:lastPrinted>
  <dcterms:created xsi:type="dcterms:W3CDTF">2020-04-07T11:38:31Z</dcterms:created>
  <dcterms:modified xsi:type="dcterms:W3CDTF">2022-05-04T14:31:43Z</dcterms:modified>
</cp:coreProperties>
</file>