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8" d="100"/>
          <a:sy n="58" d="100"/>
        </p:scale>
        <p:origin x="2611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82485-2908-43A4-BD44-E0610A21C229}" type="datetimeFigureOut">
              <a:rPr lang="en-ZA" smtClean="0"/>
              <a:t>2022/06/02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4D2FD-07F8-441E-A875-AA53208A99BD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7754274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82485-2908-43A4-BD44-E0610A21C229}" type="datetimeFigureOut">
              <a:rPr lang="en-ZA" smtClean="0"/>
              <a:t>2022/06/02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4D2FD-07F8-441E-A875-AA53208A99BD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2390661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82485-2908-43A4-BD44-E0610A21C229}" type="datetimeFigureOut">
              <a:rPr lang="en-ZA" smtClean="0"/>
              <a:t>2022/06/02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4D2FD-07F8-441E-A875-AA53208A99BD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761958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82485-2908-43A4-BD44-E0610A21C229}" type="datetimeFigureOut">
              <a:rPr lang="en-ZA" smtClean="0"/>
              <a:t>2022/06/02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4D2FD-07F8-441E-A875-AA53208A99BD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9289572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82485-2908-43A4-BD44-E0610A21C229}" type="datetimeFigureOut">
              <a:rPr lang="en-ZA" smtClean="0"/>
              <a:t>2022/06/02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4D2FD-07F8-441E-A875-AA53208A99BD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948575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82485-2908-43A4-BD44-E0610A21C229}" type="datetimeFigureOut">
              <a:rPr lang="en-ZA" smtClean="0"/>
              <a:t>2022/06/02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4D2FD-07F8-441E-A875-AA53208A99BD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5244774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82485-2908-43A4-BD44-E0610A21C229}" type="datetimeFigureOut">
              <a:rPr lang="en-ZA" smtClean="0"/>
              <a:t>2022/06/02</a:t>
            </a:fld>
            <a:endParaRPr lang="en-Z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4D2FD-07F8-441E-A875-AA53208A99BD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32500967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82485-2908-43A4-BD44-E0610A21C229}" type="datetimeFigureOut">
              <a:rPr lang="en-ZA" smtClean="0"/>
              <a:t>2022/06/02</a:t>
            </a:fld>
            <a:endParaRPr lang="en-Z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4D2FD-07F8-441E-A875-AA53208A99BD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2353553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82485-2908-43A4-BD44-E0610A21C229}" type="datetimeFigureOut">
              <a:rPr lang="en-ZA" smtClean="0"/>
              <a:t>2022/06/02</a:t>
            </a:fld>
            <a:endParaRPr lang="en-Z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4D2FD-07F8-441E-A875-AA53208A99BD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899600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82485-2908-43A4-BD44-E0610A21C229}" type="datetimeFigureOut">
              <a:rPr lang="en-ZA" smtClean="0"/>
              <a:t>2022/06/02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4D2FD-07F8-441E-A875-AA53208A99BD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4915991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382485-2908-43A4-BD44-E0610A21C229}" type="datetimeFigureOut">
              <a:rPr lang="en-ZA" smtClean="0"/>
              <a:t>2022/06/02</a:t>
            </a:fld>
            <a:endParaRPr lang="en-Z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Z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B4D2FD-07F8-441E-A875-AA53208A99BD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135054293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lumMod val="9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382485-2908-43A4-BD44-E0610A21C229}" type="datetimeFigureOut">
              <a:rPr lang="en-ZA" smtClean="0"/>
              <a:t>2022/06/02</a:t>
            </a:fld>
            <a:endParaRPr lang="en-Z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Z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B4D2FD-07F8-441E-A875-AA53208A99BD}" type="slidenum">
              <a:rPr lang="en-ZA" smtClean="0"/>
              <a:t>‹#›</a:t>
            </a:fld>
            <a:endParaRPr lang="en-ZA"/>
          </a:p>
        </p:txBody>
      </p:sp>
    </p:spTree>
    <p:extLst>
      <p:ext uri="{BB962C8B-B14F-4D97-AF65-F5344CB8AC3E}">
        <p14:creationId xmlns:p14="http://schemas.microsoft.com/office/powerpoint/2010/main" val="20097264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4000">
              <a:schemeClr val="accent3">
                <a:lumMod val="5000"/>
                <a:lumOff val="95000"/>
              </a:schemeClr>
            </a:gs>
            <a:gs pos="81000">
              <a:schemeClr val="accent3">
                <a:lumMod val="45000"/>
                <a:lumOff val="55000"/>
              </a:schemeClr>
            </a:gs>
            <a:gs pos="99000">
              <a:schemeClr val="accent3">
                <a:lumMod val="45000"/>
                <a:lumOff val="55000"/>
              </a:schemeClr>
            </a:gs>
            <a:gs pos="100000">
              <a:schemeClr val="accent3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TextBox 34"/>
          <p:cNvSpPr txBox="1"/>
          <p:nvPr/>
        </p:nvSpPr>
        <p:spPr>
          <a:xfrm>
            <a:off x="190500" y="177800"/>
            <a:ext cx="6505505" cy="9563100"/>
          </a:xfrm>
          <a:prstGeom prst="rect">
            <a:avLst/>
          </a:prstGeom>
          <a:noFill/>
          <a:ln w="28575" cmpd="tri">
            <a:solidFill>
              <a:schemeClr val="tx1"/>
            </a:solidFill>
            <a:bevel/>
          </a:ln>
        </p:spPr>
        <p:txBody>
          <a:bodyPr wrap="square" rtlCol="0">
            <a:spAutoFit/>
          </a:bodyPr>
          <a:lstStyle/>
          <a:p>
            <a:endParaRPr lang="en-ZA" dirty="0"/>
          </a:p>
        </p:txBody>
      </p:sp>
      <p:sp>
        <p:nvSpPr>
          <p:cNvPr id="5" name="TextBox 4"/>
          <p:cNvSpPr txBox="1"/>
          <p:nvPr/>
        </p:nvSpPr>
        <p:spPr>
          <a:xfrm>
            <a:off x="380999" y="419098"/>
            <a:ext cx="5511998" cy="553998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r>
              <a:rPr lang="en-ZA" sz="1600" b="1" u="sng" dirty="0"/>
              <a:t>PROJECT DATA SHEET</a:t>
            </a:r>
          </a:p>
          <a:p>
            <a:r>
              <a:rPr lang="en-ZA" sz="1400" b="1" dirty="0"/>
              <a:t>GOODHOPE WATER RETICULATION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80999" y="2324343"/>
            <a:ext cx="5511998" cy="3985706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ZA" sz="1400" b="1" i="1" u="sng" dirty="0"/>
              <a:t>Project Details:</a:t>
            </a:r>
          </a:p>
          <a:p>
            <a:pPr>
              <a:spcAft>
                <a:spcPts val="600"/>
              </a:spcAft>
            </a:pPr>
            <a:r>
              <a:rPr lang="en-ZA" sz="1200" b="1" dirty="0"/>
              <a:t>Project Description: </a:t>
            </a:r>
            <a:r>
              <a:rPr lang="en-ZA" sz="1200" dirty="0" err="1"/>
              <a:t>Goodhope</a:t>
            </a:r>
            <a:r>
              <a:rPr lang="en-ZA" sz="1200" dirty="0"/>
              <a:t> water reticulation, including pumping from a borehole, storage and reticulation. </a:t>
            </a:r>
          </a:p>
          <a:p>
            <a:pPr>
              <a:spcAft>
                <a:spcPts val="600"/>
              </a:spcAft>
            </a:pPr>
            <a:r>
              <a:rPr lang="en-ZA" sz="1200" b="1" dirty="0"/>
              <a:t>Engineering Discipline: </a:t>
            </a:r>
            <a:r>
              <a:rPr lang="en-ZA" sz="1200" dirty="0"/>
              <a:t>Civil (Multidisciplinary) Engineering </a:t>
            </a:r>
          </a:p>
          <a:p>
            <a:r>
              <a:rPr lang="en-ZA" sz="1200" dirty="0"/>
              <a:t>     Borehole refurbishment</a:t>
            </a:r>
          </a:p>
          <a:p>
            <a:r>
              <a:rPr lang="en-ZA" sz="1200" dirty="0"/>
              <a:t>     Pump replacement</a:t>
            </a:r>
          </a:p>
          <a:p>
            <a:r>
              <a:rPr lang="en-ZA" sz="1200" dirty="0"/>
              <a:t>     </a:t>
            </a:r>
            <a:r>
              <a:rPr lang="en-ZA" sz="1200" dirty="0" err="1"/>
              <a:t>Pumphouse</a:t>
            </a:r>
            <a:r>
              <a:rPr lang="en-ZA" sz="1200" dirty="0"/>
              <a:t> refurbishment</a:t>
            </a:r>
          </a:p>
          <a:p>
            <a:r>
              <a:rPr lang="en-ZA" sz="1200" dirty="0"/>
              <a:t>     Rising Main</a:t>
            </a:r>
          </a:p>
          <a:p>
            <a:r>
              <a:rPr lang="en-ZA" sz="1200" dirty="0"/>
              <a:t>     50kl Water Tank</a:t>
            </a:r>
          </a:p>
          <a:p>
            <a:r>
              <a:rPr lang="en-ZA" sz="1200" dirty="0"/>
              <a:t>     3.5km of Water Reticulation</a:t>
            </a:r>
          </a:p>
          <a:p>
            <a:r>
              <a:rPr lang="en-ZA" sz="1200" dirty="0"/>
              <a:t>     16 Communal Standpipes</a:t>
            </a:r>
          </a:p>
          <a:p>
            <a:r>
              <a:rPr lang="en-ZA" sz="1200" dirty="0"/>
              <a:t>     </a:t>
            </a:r>
            <a:endParaRPr lang="en-ZA" sz="1200" b="1" dirty="0"/>
          </a:p>
          <a:p>
            <a:pPr>
              <a:spcAft>
                <a:spcPts val="600"/>
              </a:spcAft>
            </a:pPr>
            <a:r>
              <a:rPr lang="en-ZA" sz="1200" b="1" dirty="0"/>
              <a:t>Responsibilities</a:t>
            </a:r>
            <a:r>
              <a:rPr lang="en-ZA" sz="1200" dirty="0"/>
              <a:t>: Prelim &amp; Detail Design, Procurement and Contract Administration  and Project Management</a:t>
            </a:r>
          </a:p>
          <a:p>
            <a:pPr>
              <a:spcAft>
                <a:spcPts val="600"/>
              </a:spcAft>
            </a:pPr>
            <a:r>
              <a:rPr lang="en-ZA" sz="1200" b="1" dirty="0"/>
              <a:t>Location: </a:t>
            </a:r>
            <a:r>
              <a:rPr lang="en-ZA" sz="1200" dirty="0" err="1"/>
              <a:t>Goodhope</a:t>
            </a:r>
            <a:r>
              <a:rPr lang="en-ZA" sz="1200" dirty="0"/>
              <a:t>, Northern Cape</a:t>
            </a:r>
          </a:p>
          <a:p>
            <a:pPr>
              <a:spcAft>
                <a:spcPts val="600"/>
              </a:spcAft>
            </a:pPr>
            <a:r>
              <a:rPr lang="en-ZA" sz="1200" b="1" dirty="0"/>
              <a:t>Project Value: </a:t>
            </a:r>
            <a:r>
              <a:rPr lang="en-ZA" sz="1200" dirty="0"/>
              <a:t>R3 848 806.19</a:t>
            </a:r>
          </a:p>
          <a:p>
            <a:pPr>
              <a:spcAft>
                <a:spcPts val="600"/>
              </a:spcAft>
            </a:pPr>
            <a:r>
              <a:rPr lang="en-ZA" sz="1200" b="1" dirty="0"/>
              <a:t>Project Duration: </a:t>
            </a:r>
            <a:r>
              <a:rPr lang="en-ZA" sz="1200" dirty="0"/>
              <a:t>Four (4) Months</a:t>
            </a:r>
          </a:p>
          <a:p>
            <a:pPr>
              <a:spcAft>
                <a:spcPts val="600"/>
              </a:spcAft>
            </a:pPr>
            <a:r>
              <a:rPr lang="en-ZA" sz="1200" b="1" dirty="0"/>
              <a:t>Completed: </a:t>
            </a:r>
            <a:r>
              <a:rPr lang="en-ZA" sz="1200" dirty="0"/>
              <a:t>August 2020 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380999" y="1089501"/>
            <a:ext cx="5511998" cy="1092607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en-ZA" sz="1400" b="1" i="1" u="sng" dirty="0"/>
              <a:t>Client Details:</a:t>
            </a:r>
          </a:p>
          <a:p>
            <a:pPr>
              <a:spcAft>
                <a:spcPts val="600"/>
              </a:spcAft>
            </a:pPr>
            <a:r>
              <a:rPr lang="en-ZA" sz="1200" b="1" dirty="0"/>
              <a:t>Name: </a:t>
            </a:r>
            <a:r>
              <a:rPr lang="en-ZA" sz="1200" dirty="0" err="1"/>
              <a:t>Sebilo</a:t>
            </a:r>
            <a:r>
              <a:rPr lang="en-ZA" sz="1200" dirty="0"/>
              <a:t> Resources </a:t>
            </a:r>
          </a:p>
          <a:p>
            <a:pPr>
              <a:spcAft>
                <a:spcPts val="600"/>
              </a:spcAft>
            </a:pPr>
            <a:r>
              <a:rPr lang="en-ZA" sz="1200" b="1" dirty="0"/>
              <a:t>Contact Person: </a:t>
            </a:r>
            <a:r>
              <a:rPr lang="en-ZA" sz="1200" dirty="0" err="1"/>
              <a:t>Lindelwa</a:t>
            </a:r>
            <a:r>
              <a:rPr lang="en-ZA" sz="1200" dirty="0"/>
              <a:t> </a:t>
            </a:r>
            <a:r>
              <a:rPr lang="en-ZA" sz="1200" dirty="0" err="1"/>
              <a:t>Plaatjie</a:t>
            </a:r>
            <a:endParaRPr lang="en-ZA" sz="1200" dirty="0"/>
          </a:p>
          <a:p>
            <a:pPr>
              <a:spcAft>
                <a:spcPts val="600"/>
              </a:spcAft>
            </a:pPr>
            <a:r>
              <a:rPr lang="en-ZA" sz="1200" b="1" dirty="0"/>
              <a:t>Contact No.: </a:t>
            </a:r>
            <a:r>
              <a:rPr lang="en-ZA" sz="1200" dirty="0"/>
              <a:t>011 </a:t>
            </a:r>
            <a:r>
              <a:rPr lang="en-ZA" sz="1200" b="1" dirty="0"/>
              <a:t> </a:t>
            </a:r>
            <a:r>
              <a:rPr lang="en-ZA" sz="1200" dirty="0"/>
              <a:t>782 4322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304801" y="6267619"/>
            <a:ext cx="6400800" cy="3139321"/>
          </a:xfrm>
          <a:prstGeom prst="rect">
            <a:avLst/>
          </a:prstGeom>
          <a:noFill/>
          <a:ln w="3175">
            <a:noFill/>
          </a:ln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endParaRPr lang="en-ZA" sz="1400" b="1" i="1" u="sng" dirty="0"/>
          </a:p>
          <a:p>
            <a:pPr>
              <a:spcAft>
                <a:spcPts val="600"/>
              </a:spcAft>
            </a:pPr>
            <a:endParaRPr lang="en-ZA" sz="1400" b="1" i="1" u="sng" dirty="0"/>
          </a:p>
          <a:p>
            <a:pPr>
              <a:spcAft>
                <a:spcPts val="600"/>
              </a:spcAft>
            </a:pPr>
            <a:endParaRPr lang="en-ZA" sz="1400" b="1" i="1" u="sng" dirty="0"/>
          </a:p>
          <a:p>
            <a:pPr>
              <a:spcAft>
                <a:spcPts val="600"/>
              </a:spcAft>
            </a:pPr>
            <a:endParaRPr lang="en-ZA" sz="1400" b="1" i="1" u="sng" dirty="0"/>
          </a:p>
          <a:p>
            <a:pPr>
              <a:spcAft>
                <a:spcPts val="600"/>
              </a:spcAft>
            </a:pPr>
            <a:endParaRPr lang="en-ZA" sz="1400" b="1" i="1" u="sng" dirty="0"/>
          </a:p>
          <a:p>
            <a:pPr>
              <a:spcAft>
                <a:spcPts val="600"/>
              </a:spcAft>
            </a:pPr>
            <a:endParaRPr lang="en-ZA" sz="1400" b="1" i="1" u="sng" dirty="0"/>
          </a:p>
          <a:p>
            <a:pPr>
              <a:spcAft>
                <a:spcPts val="600"/>
              </a:spcAft>
            </a:pPr>
            <a:endParaRPr lang="en-ZA" sz="1400" b="1" i="1" u="sng" dirty="0"/>
          </a:p>
          <a:p>
            <a:pPr>
              <a:spcAft>
                <a:spcPts val="600"/>
              </a:spcAft>
            </a:pPr>
            <a:endParaRPr lang="en-ZA" sz="1400" b="1" i="1" u="sng" dirty="0"/>
          </a:p>
          <a:p>
            <a:pPr>
              <a:spcAft>
                <a:spcPts val="600"/>
              </a:spcAft>
            </a:pPr>
            <a:endParaRPr lang="en-ZA" sz="1200" b="1" i="1" u="sng" dirty="0"/>
          </a:p>
          <a:p>
            <a:pPr>
              <a:spcAft>
                <a:spcPts val="600"/>
              </a:spcAft>
            </a:pPr>
            <a:endParaRPr lang="en-ZA" sz="1200" b="1" i="1" u="sng" dirty="0"/>
          </a:p>
          <a:p>
            <a:pPr>
              <a:spcAft>
                <a:spcPts val="600"/>
              </a:spcAft>
            </a:pPr>
            <a:r>
              <a:rPr lang="en-ZA" sz="1200" b="1" dirty="0"/>
              <a:t>Trench Excavation                            Communal Standpipe                  50Kl Elevated Water Tank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88705" y="6895586"/>
            <a:ext cx="2507420" cy="1880565"/>
          </a:xfrm>
          <a:prstGeom prst="rect">
            <a:avLst/>
          </a:prstGeom>
        </p:spPr>
      </p:pic>
      <p:pic>
        <p:nvPicPr>
          <p:cNvPr id="2" name="Picture 1" descr="Logo, company name&#10;&#10;Description automatically generated">
            <a:extLst>
              <a:ext uri="{FF2B5EF4-FFF2-40B4-BE49-F238E27FC236}">
                <a16:creationId xmlns:a16="http://schemas.microsoft.com/office/drawing/2014/main" id="{C0EFC443-C684-D163-D069-B541CE3CB45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6200000">
            <a:off x="5139309" y="1124414"/>
            <a:ext cx="2094403" cy="910999"/>
          </a:xfrm>
          <a:prstGeom prst="rect">
            <a:avLst/>
          </a:prstGeom>
        </p:spPr>
      </p:pic>
      <p:pic>
        <p:nvPicPr>
          <p:cNvPr id="10" name="Picture 9" descr="A picture containing ground, outdoor, dirt, building material&#10;&#10;Description automatically generated">
            <a:extLst>
              <a:ext uri="{FF2B5EF4-FFF2-40B4-BE49-F238E27FC236}">
                <a16:creationId xmlns:a16="http://schemas.microsoft.com/office/drawing/2014/main" id="{15F8B207-285F-AA00-BE5E-25E35BEC35BB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88717" y="6582157"/>
            <a:ext cx="1880566" cy="2507422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0EEB94D3-94F3-F0EF-3B2C-C48CE44B5C24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1216"/>
          <a:stretch/>
        </p:blipFill>
        <p:spPr>
          <a:xfrm rot="5400000">
            <a:off x="4295909" y="6832289"/>
            <a:ext cx="2493724" cy="20208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8423766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490</TotalTime>
  <Words>124</Words>
  <Application>Microsoft Office PowerPoint</Application>
  <PresentationFormat>A4 Paper (210x297 mm)</PresentationFormat>
  <Paragraphs>33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Telalo Lekalake</dc:creator>
  <cp:lastModifiedBy>Telalo Lekalake</cp:lastModifiedBy>
  <cp:revision>20</cp:revision>
  <cp:lastPrinted>2020-04-07T13:00:00Z</cp:lastPrinted>
  <dcterms:created xsi:type="dcterms:W3CDTF">2020-04-07T11:38:31Z</dcterms:created>
  <dcterms:modified xsi:type="dcterms:W3CDTF">2022-06-02T15:13:53Z</dcterms:modified>
</cp:coreProperties>
</file>